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2" r:id="rId16"/>
    <p:sldId id="270" r:id="rId17"/>
    <p:sldId id="283" r:id="rId18"/>
    <p:sldId id="284" r:id="rId19"/>
    <p:sldId id="285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86" r:id="rId29"/>
    <p:sldId id="279" r:id="rId30"/>
    <p:sldId id="280" r:id="rId31"/>
    <p:sldId id="281" r:id="rId32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>
        <p:scale>
          <a:sx n="50" d="100"/>
          <a:sy n="50" d="100"/>
        </p:scale>
        <p:origin x="-195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88FA1D0-6E13-4093-8632-033DEC235F9B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45F827A-5369-4701-95E7-54ACB214C456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7772ED-A54A-46D0-87F4-B86BBDA88392}" type="slidenum">
              <a:rPr lang="en-US"/>
              <a:pPr/>
              <a:t>15</a:t>
            </a:fld>
            <a:endParaRPr lang="en-US"/>
          </a:p>
        </p:txBody>
      </p:sp>
      <p:sp>
        <p:nvSpPr>
          <p:cNvPr id="307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ln>
            <a:noFill/>
          </a:ln>
        </p:spPr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323AE-006A-401F-BBAC-8C227620C057}" type="datetimeFigureOut">
              <a:rPr lang="ar-SA" smtClean="0"/>
              <a:pPr/>
              <a:t>16/06/31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DFA67-4436-486D-BD89-FB2C6C1E3597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Calcium and phosphate homeostasis </a:t>
            </a:r>
            <a:endParaRPr lang="ar-S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Mahmoud</a:t>
            </a:r>
            <a:r>
              <a:rPr lang="en-US" dirty="0" smtClean="0"/>
              <a:t> </a:t>
            </a:r>
            <a:r>
              <a:rPr lang="en-US" dirty="0" err="1" smtClean="0"/>
              <a:t>Alfaqih</a:t>
            </a:r>
            <a:r>
              <a:rPr lang="en-US" dirty="0" smtClean="0"/>
              <a:t> BDS PhD</a:t>
            </a:r>
            <a:endParaRPr lang="ar-S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Calcium is the most abundant mineral in the human body</a:t>
            </a:r>
          </a:p>
          <a:p>
            <a:pPr algn="l" rtl="0"/>
            <a:r>
              <a:rPr lang="en-US" dirty="0" smtClean="0"/>
              <a:t>99% of the calcium in the human body is found in bones in the form of </a:t>
            </a:r>
            <a:r>
              <a:rPr lang="en-US" dirty="0" err="1" smtClean="0"/>
              <a:t>hydroxyapatite</a:t>
            </a:r>
            <a:r>
              <a:rPr lang="en-US" dirty="0" smtClean="0"/>
              <a:t>.</a:t>
            </a:r>
          </a:p>
          <a:p>
            <a:pPr algn="l" rtl="0"/>
            <a:r>
              <a:rPr lang="en-US" dirty="0"/>
              <a:t>T</a:t>
            </a:r>
            <a:r>
              <a:rPr lang="en-US" dirty="0" smtClean="0"/>
              <a:t>he remainder is distributed in the soft tissues, teeth, and extracellular fluid.</a:t>
            </a:r>
          </a:p>
          <a:p>
            <a:pPr algn="l" rtl="0"/>
            <a:endParaRPr lang="ar-S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Functions of calcium</a:t>
            </a:r>
            <a:endParaRPr lang="ar-SA" dirty="0"/>
          </a:p>
        </p:txBody>
      </p:sp>
      <p:pic>
        <p:nvPicPr>
          <p:cNvPr id="3" name="Picture 1" descr="d:\SCContent\9780723434559\graphics\fullsize\M9780723434559-012-f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643050"/>
            <a:ext cx="6194425" cy="4762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Calcium and bone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400" dirty="0" smtClean="0"/>
              <a:t>Bone consists of </a:t>
            </a:r>
            <a:r>
              <a:rPr lang="en-US" sz="2400" b="1" dirty="0" err="1" smtClean="0"/>
              <a:t>osteoid</a:t>
            </a:r>
            <a:r>
              <a:rPr lang="en-US" sz="2400" dirty="0" smtClean="0"/>
              <a:t>, a </a:t>
            </a:r>
            <a:r>
              <a:rPr lang="en-US" sz="2400" dirty="0" err="1" smtClean="0"/>
              <a:t>collagenous</a:t>
            </a:r>
            <a:r>
              <a:rPr lang="en-US" sz="2400" dirty="0" smtClean="0"/>
              <a:t> organic matrix, on which is deposited complex inorganic hydrated calcium salts known as </a:t>
            </a:r>
            <a:r>
              <a:rPr lang="en-US" sz="2400" b="1" dirty="0" err="1" smtClean="0"/>
              <a:t>hydroxyapatites</a:t>
            </a:r>
            <a:r>
              <a:rPr lang="en-US" sz="2400" b="1" dirty="0" smtClean="0"/>
              <a:t>.</a:t>
            </a:r>
          </a:p>
          <a:p>
            <a:pPr algn="l" rtl="0"/>
            <a:r>
              <a:rPr lang="en-US" sz="2400" dirty="0" smtClean="0"/>
              <a:t>Even when growth has ceased, bone remains biologically active.</a:t>
            </a:r>
          </a:p>
          <a:p>
            <a:pPr algn="l" rtl="0"/>
            <a:r>
              <a:rPr lang="en-US" sz="2400" dirty="0" smtClean="0"/>
              <a:t>Continuous turnover ('</a:t>
            </a:r>
            <a:r>
              <a:rPr lang="en-US" sz="2400" dirty="0" err="1" smtClean="0"/>
              <a:t>remodelling</a:t>
            </a:r>
            <a:r>
              <a:rPr lang="en-US" sz="2400" dirty="0" smtClean="0"/>
              <a:t>') occurs with bone </a:t>
            </a:r>
            <a:r>
              <a:rPr lang="en-US" sz="2400" dirty="0" err="1" smtClean="0"/>
              <a:t>resorption</a:t>
            </a:r>
            <a:r>
              <a:rPr lang="en-US" sz="2400" dirty="0" smtClean="0"/>
              <a:t> (mediated by </a:t>
            </a:r>
            <a:r>
              <a:rPr lang="en-US" sz="2400" dirty="0" err="1" smtClean="0"/>
              <a:t>osteoclasts</a:t>
            </a:r>
            <a:r>
              <a:rPr lang="en-US" sz="2400" dirty="0" smtClean="0"/>
              <a:t>) being followed by new bone formation (mediated by </a:t>
            </a:r>
            <a:r>
              <a:rPr lang="en-US" sz="2400" dirty="0" err="1" smtClean="0"/>
              <a:t>osteoblasts</a:t>
            </a:r>
            <a:r>
              <a:rPr lang="en-US" sz="2400" dirty="0" smtClean="0"/>
              <a:t>).</a:t>
            </a:r>
          </a:p>
          <a:p>
            <a:pPr algn="l" rtl="0"/>
            <a:r>
              <a:rPr lang="en-US" sz="2400" dirty="0" smtClean="0"/>
              <a:t>At any one time, about 5% of bone mass in adults is subject to </a:t>
            </a:r>
            <a:r>
              <a:rPr lang="en-US" sz="2400" dirty="0" err="1" smtClean="0"/>
              <a:t>remodelling</a:t>
            </a:r>
            <a:r>
              <a:rPr lang="en-US" sz="2400" dirty="0" smtClean="0"/>
              <a:t>.</a:t>
            </a:r>
          </a:p>
          <a:p>
            <a:pPr algn="l" rtl="0">
              <a:buNone/>
            </a:pPr>
            <a:endParaRPr lang="ar-SA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Alkaline </a:t>
            </a:r>
            <a:r>
              <a:rPr lang="en-US" dirty="0" err="1" smtClean="0"/>
              <a:t>phosphatase</a:t>
            </a:r>
            <a:r>
              <a:rPr lang="en-US" dirty="0" smtClean="0"/>
              <a:t> and bone formation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800" dirty="0" smtClean="0"/>
              <a:t>Bone formation requires </a:t>
            </a:r>
            <a:r>
              <a:rPr lang="en-US" sz="2800" dirty="0" err="1" smtClean="0"/>
              <a:t>osteoid</a:t>
            </a:r>
            <a:r>
              <a:rPr lang="en-US" sz="2800" dirty="0" smtClean="0"/>
              <a:t> synthesis and adequate calcium and phosphate for the laying down of </a:t>
            </a:r>
            <a:r>
              <a:rPr lang="en-US" sz="2800" dirty="0" err="1" smtClean="0"/>
              <a:t>hydroxyapatite</a:t>
            </a:r>
            <a:r>
              <a:rPr lang="en-US" sz="2800" dirty="0" smtClean="0"/>
              <a:t>.</a:t>
            </a:r>
          </a:p>
          <a:p>
            <a:pPr algn="l" rtl="0"/>
            <a:r>
              <a:rPr lang="en-US" sz="2800" dirty="0" smtClean="0"/>
              <a:t>Alkaline </a:t>
            </a:r>
            <a:r>
              <a:rPr lang="en-US" sz="2800" dirty="0" err="1" smtClean="0"/>
              <a:t>phosphatase</a:t>
            </a:r>
            <a:r>
              <a:rPr lang="en-US" sz="2800" dirty="0" smtClean="0"/>
              <a:t>, secreted by </a:t>
            </a:r>
            <a:r>
              <a:rPr lang="en-US" sz="2800" dirty="0" err="1" smtClean="0"/>
              <a:t>osteoblasts</a:t>
            </a:r>
            <a:r>
              <a:rPr lang="en-US" sz="2800" dirty="0" smtClean="0"/>
              <a:t>, is essential to the process, probably acting by releasing phosphate from pyrophosphate.</a:t>
            </a:r>
          </a:p>
          <a:p>
            <a:pPr algn="l" rtl="0"/>
            <a:r>
              <a:rPr lang="en-US" sz="2800" dirty="0" smtClean="0"/>
              <a:t> Bone provides an important reservoir of calcium, phosphate and, to a lesser extent, magnesium and sodium.  </a:t>
            </a:r>
          </a:p>
          <a:p>
            <a:pPr algn="l" rtl="0">
              <a:buNone/>
            </a:pPr>
            <a:endParaRPr lang="en-US" sz="24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Plasma calcium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 rtl="0"/>
            <a:r>
              <a:rPr lang="en-US" dirty="0" smtClean="0"/>
              <a:t>Calcium exists in the circulation in three forms:</a:t>
            </a:r>
          </a:p>
          <a:p>
            <a:pPr algn="l" rtl="0"/>
            <a:r>
              <a:rPr lang="en-US" dirty="0" smtClean="0"/>
              <a:t> </a:t>
            </a:r>
            <a:r>
              <a:rPr lang="en-US" b="1" dirty="0"/>
              <a:t>I</a:t>
            </a:r>
            <a:r>
              <a:rPr lang="en-US" b="1" dirty="0" smtClean="0"/>
              <a:t>onized Ca</a:t>
            </a:r>
            <a:r>
              <a:rPr lang="en-US" baseline="30000" dirty="0" smtClean="0"/>
              <a:t>2+</a:t>
            </a:r>
            <a:r>
              <a:rPr lang="en-US" dirty="0" smtClean="0"/>
              <a:t>: the most important, physiologically active form (50% of total calcium).</a:t>
            </a:r>
          </a:p>
          <a:p>
            <a:pPr algn="l" rtl="0"/>
            <a:r>
              <a:rPr lang="en-US" b="1" dirty="0"/>
              <a:t>P</a:t>
            </a:r>
            <a:r>
              <a:rPr lang="en-US" b="1" dirty="0" smtClean="0"/>
              <a:t>rotein-bound:</a:t>
            </a:r>
            <a:r>
              <a:rPr lang="en-US" dirty="0" smtClean="0"/>
              <a:t> the majority of the remaining calcium, mainly bound to negatively charged albumin (40%);</a:t>
            </a:r>
          </a:p>
          <a:p>
            <a:pPr algn="l" rtl="0"/>
            <a:r>
              <a:rPr lang="en-US" b="1" dirty="0" err="1"/>
              <a:t>C</a:t>
            </a:r>
            <a:r>
              <a:rPr lang="en-US" b="1" dirty="0" err="1" smtClean="0"/>
              <a:t>omplexed</a:t>
            </a:r>
            <a:r>
              <a:rPr lang="en-US" b="1" dirty="0" smtClean="0"/>
              <a:t> to substances such as citrate and phosphate:</a:t>
            </a:r>
            <a:r>
              <a:rPr lang="en-US" dirty="0" smtClean="0"/>
              <a:t> a smaller fraction (10%).</a:t>
            </a:r>
          </a:p>
          <a:p>
            <a:pPr algn="l" rtl="0"/>
            <a:endParaRPr lang="ar-S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7" descr="d:\SCContent\0723433410\graphics\fullsize\M33410-024-f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714355"/>
            <a:ext cx="8718142" cy="53464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note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3600" dirty="0" smtClean="0"/>
              <a:t> Only ionized calcium is physiologically active and it is the concentration of ionized calcium that is maintained by homoeostatic mechanisms. </a:t>
            </a:r>
            <a:endParaRPr lang="ar-SA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Alkalosis and ionized calcium concentration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rtl="0"/>
            <a:r>
              <a:rPr lang="en-US" dirty="0" smtClean="0"/>
              <a:t>In alkalosis, hydrogen ions dissociate from albumin, and calcium binding to albumin increases.</a:t>
            </a:r>
          </a:p>
          <a:p>
            <a:pPr algn="l" rtl="0"/>
            <a:r>
              <a:rPr lang="en-US" dirty="0" smtClean="0"/>
              <a:t>As a result, the concentration of ionized calcium falls.</a:t>
            </a:r>
          </a:p>
          <a:p>
            <a:pPr algn="l" rtl="0"/>
            <a:r>
              <a:rPr lang="en-US" dirty="0" smtClean="0"/>
              <a:t>This may be sufficient to produce clinical symptoms and signs of hypocalcaemia although </a:t>
            </a:r>
            <a:r>
              <a:rPr lang="en-US" u="sng" dirty="0" smtClean="0"/>
              <a:t>total plasma calcium concentration is unchanged.</a:t>
            </a:r>
          </a:p>
          <a:p>
            <a:pPr algn="l" rtl="0"/>
            <a:r>
              <a:rPr lang="en-US" dirty="0" smtClean="0"/>
              <a:t>The most frequently used methods for determining plasma calcium concentration measure </a:t>
            </a:r>
            <a:r>
              <a:rPr lang="en-US" u="sng" dirty="0" smtClean="0"/>
              <a:t>total calcium.</a:t>
            </a:r>
            <a:endParaRPr lang="ar-SA" u="sng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 of albumin on calcium concentration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400" dirty="0" smtClean="0"/>
              <a:t>If serum albumin concentration increases (as in dehydration and after prolonged venous stasis), albumin-bound calcium and </a:t>
            </a:r>
            <a:r>
              <a:rPr lang="en-US" sz="2400" u="sng" dirty="0" smtClean="0"/>
              <a:t>total serum calcium increase.</a:t>
            </a:r>
          </a:p>
          <a:p>
            <a:pPr algn="l" rtl="0"/>
            <a:r>
              <a:rPr lang="en-US" sz="2400" dirty="0" smtClean="0"/>
              <a:t>In this case, </a:t>
            </a:r>
            <a:r>
              <a:rPr lang="en-US" sz="2400" u="sng" dirty="0" smtClean="0"/>
              <a:t>ionized calcium concentration </a:t>
            </a:r>
            <a:r>
              <a:rPr lang="en-US" sz="2400" dirty="0" smtClean="0"/>
              <a:t>may be within the </a:t>
            </a:r>
            <a:r>
              <a:rPr lang="en-US" sz="2400" u="sng" dirty="0" smtClean="0"/>
              <a:t>normal range</a:t>
            </a:r>
            <a:r>
              <a:rPr lang="en-US" sz="2400" dirty="0" smtClean="0"/>
              <a:t>. </a:t>
            </a:r>
          </a:p>
          <a:p>
            <a:pPr algn="l" rtl="0"/>
            <a:r>
              <a:rPr lang="en-US" sz="2400" dirty="0" smtClean="0"/>
              <a:t>In conditions of </a:t>
            </a:r>
            <a:r>
              <a:rPr lang="en-US" sz="2400" u="sng" dirty="0" smtClean="0"/>
              <a:t>reduced serum albumin </a:t>
            </a:r>
            <a:r>
              <a:rPr lang="en-US" sz="2400" dirty="0" smtClean="0"/>
              <a:t>(e.g. liver disease, </a:t>
            </a:r>
            <a:r>
              <a:rPr lang="en-US" sz="2400" dirty="0" err="1" smtClean="0"/>
              <a:t>nephrotic</a:t>
            </a:r>
            <a:r>
              <a:rPr lang="en-US" sz="2400" dirty="0" smtClean="0"/>
              <a:t> syndrome, malnutrition), the protein-bound calcium concentration is reduced, </a:t>
            </a:r>
            <a:r>
              <a:rPr lang="en-US" sz="2400" u="sng" dirty="0" smtClean="0"/>
              <a:t>decreasing the total calcium. </a:t>
            </a:r>
          </a:p>
          <a:p>
            <a:pPr algn="l" rtl="0"/>
            <a:r>
              <a:rPr lang="en-US" sz="2400" dirty="0" smtClean="0"/>
              <a:t>Again</a:t>
            </a:r>
            <a:r>
              <a:rPr lang="en-US" sz="2400" u="sng" dirty="0" smtClean="0"/>
              <a:t>, ionized calcium </a:t>
            </a:r>
            <a:r>
              <a:rPr lang="en-US" sz="2400" dirty="0" smtClean="0"/>
              <a:t>is maintained within the </a:t>
            </a:r>
            <a:r>
              <a:rPr lang="en-US" sz="2400" u="sng" dirty="0" smtClean="0"/>
              <a:t>normal range.</a:t>
            </a:r>
          </a:p>
          <a:p>
            <a:pPr algn="l" rtl="0"/>
            <a:endParaRPr lang="ar-SA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en-US" dirty="0" smtClean="0"/>
              <a:t>“Corrected” plasma calcium concentration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 Because of the previous discussion, in clinical situations it is important to calculate the ‘corrected calcium' , corrected for the patient's prevailing albumin concentration.</a:t>
            </a:r>
          </a:p>
          <a:p>
            <a:pPr algn="l" rtl="0"/>
            <a:endParaRPr lang="en-US" dirty="0"/>
          </a:p>
          <a:p>
            <a:pPr algn="l" rtl="0">
              <a:buNone/>
            </a:pPr>
            <a:endParaRPr lang="en-US" dirty="0" smtClean="0"/>
          </a:p>
          <a:p>
            <a:pPr algn="l" rtl="0">
              <a:buNone/>
            </a:pPr>
            <a:endParaRPr lang="ar-S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Equation for calculating corrected calcium concentration</a:t>
            </a:r>
            <a:endParaRPr lang="ar-SA" dirty="0"/>
          </a:p>
        </p:txBody>
      </p:sp>
      <p:pic>
        <p:nvPicPr>
          <p:cNvPr id="3" name="Picture 1" descr="d:\SCContent\9780723434559\graphics\fullsize\M9780723434559-012-f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428736"/>
            <a:ext cx="6072190" cy="51242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/>
              <a:t>Calcium regulating hormones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 rtl="0"/>
            <a:r>
              <a:rPr lang="en-US" sz="2800" dirty="0" smtClean="0"/>
              <a:t>Plasma calcium concentration is normally maintained within narrow limits by a control system involving two hormones: </a:t>
            </a:r>
            <a:r>
              <a:rPr lang="en-US" sz="2800" b="1" dirty="0" smtClean="0"/>
              <a:t>parathyroid hormone</a:t>
            </a:r>
            <a:r>
              <a:rPr lang="en-US" sz="2800" dirty="0" smtClean="0"/>
              <a:t> (PTH) and </a:t>
            </a:r>
            <a:r>
              <a:rPr lang="en-US" sz="2800" b="1" dirty="0" smtClean="0"/>
              <a:t>active form of vitamin D </a:t>
            </a:r>
            <a:r>
              <a:rPr lang="en-US" sz="2800" dirty="0" smtClean="0"/>
              <a:t>(1,25-dihydroxycholecalciferol). </a:t>
            </a:r>
          </a:p>
          <a:p>
            <a:pPr algn="l" rtl="0">
              <a:buNone/>
            </a:pPr>
            <a:endParaRPr lang="en-US" sz="2800" dirty="0" smtClean="0"/>
          </a:p>
          <a:p>
            <a:pPr algn="l" rtl="0"/>
            <a:r>
              <a:rPr lang="en-US" sz="2800" dirty="0" smtClean="0"/>
              <a:t>These hormones also control the inorganic phosphate concentration of the plasma.</a:t>
            </a:r>
          </a:p>
          <a:p>
            <a:pPr algn="l" rtl="0">
              <a:buNone/>
            </a:pPr>
            <a:endParaRPr lang="en-US" sz="2800" dirty="0" smtClean="0"/>
          </a:p>
          <a:p>
            <a:pPr algn="l" rtl="0"/>
            <a:r>
              <a:rPr lang="en-US" sz="2800" b="1" dirty="0" err="1" smtClean="0"/>
              <a:t>Calcitonin</a:t>
            </a:r>
            <a:r>
              <a:rPr lang="en-US" sz="2800" dirty="0" smtClean="0"/>
              <a:t> probably has only a minor role in calcium homoeostasis</a:t>
            </a:r>
            <a:endParaRPr lang="ar-SA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ar-SA" dirty="0" smtClean="0"/>
              <a:t> </a:t>
            </a:r>
            <a:r>
              <a:rPr lang="en-US" dirty="0" smtClean="0"/>
              <a:t>Parathyroid hormone (PTH)</a:t>
            </a:r>
            <a:br>
              <a:rPr lang="en-US" dirty="0" smtClean="0"/>
            </a:br>
            <a:r>
              <a:rPr lang="en-US" sz="2700" dirty="0" smtClean="0"/>
              <a:t>Parathyroid hormone responds to changes in ionized calcium and phosphate </a:t>
            </a:r>
            <a:endParaRPr lang="ar-SA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sz="2400" dirty="0" smtClean="0"/>
              <a:t>PTH is an 84-amino-acid, single-chain peptide hormone secreted by the chief cells of the parathyroid glands.</a:t>
            </a:r>
          </a:p>
          <a:p>
            <a:pPr algn="l" rtl="0"/>
            <a:r>
              <a:rPr lang="en-US" sz="2400" dirty="0" smtClean="0"/>
              <a:t>What are the factors that affect the release of PTH?</a:t>
            </a:r>
          </a:p>
          <a:p>
            <a:pPr algn="l" rtl="0">
              <a:buNone/>
            </a:pPr>
            <a:r>
              <a:rPr lang="en-US" sz="2400" dirty="0" smtClean="0"/>
              <a:t>1. A decrease in extracellular ionized calcium stimulate its secretion.</a:t>
            </a:r>
          </a:p>
          <a:p>
            <a:pPr algn="l" rtl="0">
              <a:buNone/>
            </a:pPr>
            <a:r>
              <a:rPr lang="en-US" sz="2400" dirty="0" smtClean="0"/>
              <a:t>2. An increase in serum phosphate concentration stimulates its secretion.</a:t>
            </a:r>
          </a:p>
          <a:p>
            <a:pPr algn="l" rtl="0">
              <a:buNone/>
            </a:pPr>
            <a:r>
              <a:rPr lang="en-US" sz="2400" dirty="0" smtClean="0"/>
              <a:t>3. Chronic severe magnesium deficiency can inhibit its release from </a:t>
            </a:r>
            <a:r>
              <a:rPr lang="en-US" sz="2400" dirty="0" err="1" smtClean="0"/>
              <a:t>secretory</a:t>
            </a:r>
            <a:r>
              <a:rPr lang="en-US" sz="2400" dirty="0" smtClean="0"/>
              <a:t> vesicles.</a:t>
            </a:r>
          </a:p>
          <a:p>
            <a:pPr algn="l" rtl="0">
              <a:buNone/>
            </a:pPr>
            <a:r>
              <a:rPr lang="en-US" sz="2400" dirty="0" smtClean="0"/>
              <a:t>4. low concentrations of 1,25(OH)2D3 interfere with its synthesis.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d:\SCContent\0723433410\graphics\fullsize\M33410-024-f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91710"/>
            <a:ext cx="8612172" cy="45041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11188" y="5876925"/>
            <a:ext cx="7848600" cy="215900"/>
          </a:xfrm>
          <a:prstGeom prst="rect">
            <a:avLst/>
          </a:prstGeom>
          <a:solidFill>
            <a:schemeClr val="bg1">
              <a:alpha val="38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eaLnBrk="0" hangingPunct="0"/>
            <a:endParaRPr lang="en-US" sz="80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005263" y="6516688"/>
            <a:ext cx="4464050" cy="1984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sz="700" i="1"/>
              <a:t>Downloaded from: StudentConsult (on 29 May 2010 04:26 AM)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000500" y="6645275"/>
            <a:ext cx="4464050" cy="1984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US" sz="700" i="1"/>
              <a:t>© 2005 Elsevier </a:t>
            </a:r>
          </a:p>
        </p:txBody>
      </p:sp>
      <p:pic>
        <p:nvPicPr>
          <p:cNvPr id="4101" name="Picture 5" descr="top_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8" y="9525"/>
            <a:ext cx="3019425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Parathyroid hormone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400" dirty="0" smtClean="0"/>
              <a:t>PTH(1-84) is mainly metabolized into a biologically active PTH(1-34) </a:t>
            </a:r>
            <a:r>
              <a:rPr lang="en-US" sz="2400" dirty="0" err="1" smtClean="0"/>
              <a:t>aminoterminal</a:t>
            </a:r>
            <a:r>
              <a:rPr lang="en-US" sz="2400" dirty="0" smtClean="0"/>
              <a:t> fragment and an inactive </a:t>
            </a:r>
            <a:r>
              <a:rPr lang="en-US" sz="2400" dirty="0" err="1" smtClean="0"/>
              <a:t>carboxy</a:t>
            </a:r>
            <a:r>
              <a:rPr lang="en-US" sz="2400" dirty="0" smtClean="0"/>
              <a:t>-terminal fragment, PTH(35-84).</a:t>
            </a:r>
          </a:p>
          <a:p>
            <a:pPr algn="l" rtl="0"/>
            <a:endParaRPr lang="en-US" sz="2400" dirty="0" smtClean="0"/>
          </a:p>
          <a:p>
            <a:pPr algn="l" rtl="0"/>
            <a:r>
              <a:rPr lang="en-US" sz="2400" dirty="0" smtClean="0"/>
              <a:t>PTH regulates serum calcium concentrations by:</a:t>
            </a:r>
          </a:p>
          <a:p>
            <a:pPr algn="l" rtl="0">
              <a:buNone/>
            </a:pPr>
            <a:r>
              <a:rPr lang="en-US" sz="2400" dirty="0" smtClean="0"/>
              <a:t>1. Direct actions on bone and kidney.</a:t>
            </a:r>
          </a:p>
          <a:p>
            <a:pPr algn="l" rtl="0">
              <a:buNone/>
            </a:pPr>
            <a:r>
              <a:rPr lang="en-US" sz="2400" dirty="0" smtClean="0"/>
              <a:t>2. indirect actions on the intestine by increasing the synthesis of active form of vitamin D. </a:t>
            </a:r>
            <a:endParaRPr lang="ar-SA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SCContent\0723433410\graphics\fullsize\M33410-024-f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84035"/>
            <a:ext cx="4714908" cy="675810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SCContent\9780723434559\graphics\fullsize\M9780723434559-012-f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633" y="1571612"/>
            <a:ext cx="8466704" cy="29845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SCContent\9780723434559\graphics\fullsize\M9780723434559-012-f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44559"/>
            <a:ext cx="6072230" cy="60986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Vitamin D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l" rtl="0"/>
            <a:r>
              <a:rPr lang="en-US" dirty="0" smtClean="0"/>
              <a:t>It should first be noted that vitamin D is in reality a hormone.</a:t>
            </a:r>
          </a:p>
          <a:p>
            <a:pPr algn="l" rtl="0"/>
            <a:r>
              <a:rPr lang="en-US" dirty="0" smtClean="0"/>
              <a:t>Vitamin D shares striking similarities in origin with steroid hormones. Vitamin D is a metabolic product of the cholesterol synthetic pathway.</a:t>
            </a:r>
          </a:p>
          <a:p>
            <a:pPr algn="l" rtl="0"/>
            <a:r>
              <a:rPr lang="en-US" dirty="0" smtClean="0"/>
              <a:t>The tissues that are involved in the synthesis of vitamin D are the skin, liver, and kidneys.</a:t>
            </a:r>
          </a:p>
          <a:p>
            <a:pPr algn="l" rtl="0"/>
            <a:r>
              <a:rPr lang="en-US" dirty="0" smtClean="0"/>
              <a:t>The tissues it affects are the gut, bone, and </a:t>
            </a:r>
            <a:r>
              <a:rPr lang="en-US" dirty="0" err="1" smtClean="0"/>
              <a:t>parathyroids</a:t>
            </a:r>
            <a:r>
              <a:rPr lang="en-US" dirty="0" smtClean="0"/>
              <a:t>.</a:t>
            </a:r>
            <a:endParaRPr lang="ar-SA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t.wkhealth.com/FullTextService/CT%7b06b9ee1beed594190be66bbc3aaa838a9d2f5a9707d1ac822ba43aebdbcd2a4f0adce27bf45b5a0a7903306128bd7812%7d/C23-FF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5054"/>
            <a:ext cx="9144000" cy="40167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en-US" dirty="0" smtClean="0"/>
              <a:t>Vitamin D synthesis</a:t>
            </a:r>
            <a:br>
              <a:rPr lang="en-US" dirty="0" smtClean="0"/>
            </a:br>
            <a:r>
              <a:rPr lang="en-US" dirty="0" smtClean="0"/>
              <a:t>1. Synthesis of vitamin D3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400" dirty="0" smtClean="0"/>
              <a:t>De novo synthesis of vitamin D begins in the skin, where 7-dehydrocholesterol is transformed to vitamin D3 by the action of ultraviolet light.</a:t>
            </a:r>
          </a:p>
          <a:p>
            <a:pPr algn="l" rtl="0"/>
            <a:r>
              <a:rPr lang="en-US" sz="2400" dirty="0" smtClean="0"/>
              <a:t> Vitamin D3 is biologically inert and must be further metabolized to the biologically active metabolite.</a:t>
            </a:r>
          </a:p>
          <a:p>
            <a:pPr algn="l" rtl="0"/>
            <a:endParaRPr lang="ar-SA" sz="2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Hydroxylation at carbon 25 in the liver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400" dirty="0" smtClean="0"/>
              <a:t>An enzyme in the liver, 25-hydroxylase, metabolizes vitamin D3 to 25-hydroxy vitamin D.</a:t>
            </a:r>
          </a:p>
          <a:p>
            <a:pPr algn="l" rtl="0">
              <a:buNone/>
            </a:pPr>
            <a:endParaRPr lang="en-US" sz="2400" dirty="0" smtClean="0"/>
          </a:p>
          <a:p>
            <a:pPr algn="l" rtl="0"/>
            <a:r>
              <a:rPr lang="en-US" sz="2400" dirty="0" smtClean="0"/>
              <a:t>Hepatic 25-hydroxylase is not regulated by any component of the calcium homeostatic system and functions at all times to </a:t>
            </a:r>
            <a:r>
              <a:rPr lang="en-US" sz="2400" dirty="0" err="1" smtClean="0"/>
              <a:t>hydroxylate</a:t>
            </a:r>
            <a:r>
              <a:rPr lang="en-US" sz="2400" dirty="0" smtClean="0"/>
              <a:t> vitamin D3 at the 25-position.</a:t>
            </a:r>
          </a:p>
          <a:p>
            <a:pPr algn="l" rtl="0">
              <a:buNone/>
            </a:pPr>
            <a:endParaRPr lang="en-US" sz="2400" dirty="0" smtClean="0"/>
          </a:p>
          <a:p>
            <a:pPr algn="l" rtl="0"/>
            <a:r>
              <a:rPr lang="en-US" sz="2400" dirty="0" smtClean="0"/>
              <a:t>Serum 25-hydroxy vitamin D indicates the adequacy of vitamin D stores in the body.</a:t>
            </a:r>
          </a:p>
          <a:p>
            <a:pPr algn="l" rtl="0">
              <a:buNone/>
            </a:pPr>
            <a:endParaRPr lang="ar-SA"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en-US" dirty="0" smtClean="0"/>
              <a:t>Hydroxylation at carbon 1 in the kidneys 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/>
            <a:r>
              <a:rPr lang="en-US" sz="2400" dirty="0" smtClean="0"/>
              <a:t>The main site for further hydroxylation at the 1-position are the </a:t>
            </a:r>
            <a:r>
              <a:rPr lang="en-US" sz="2400" u="sng" dirty="0" smtClean="0"/>
              <a:t>renal tubules</a:t>
            </a:r>
            <a:r>
              <a:rPr lang="en-US" sz="2400" dirty="0" smtClean="0"/>
              <a:t>, although bone and the placenta can also carry out this reaction.</a:t>
            </a:r>
          </a:p>
          <a:p>
            <a:pPr algn="l" rtl="0"/>
            <a:r>
              <a:rPr lang="en-US" sz="2400" dirty="0" smtClean="0"/>
              <a:t>1,25(OH)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D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 is </a:t>
            </a:r>
            <a:r>
              <a:rPr lang="en-US" sz="2400" u="sng" dirty="0" smtClean="0"/>
              <a:t>the most potent </a:t>
            </a:r>
            <a:r>
              <a:rPr lang="en-US" sz="2400" dirty="0" smtClean="0"/>
              <a:t>of the vitamin D metabolites and the only naturally occurring form of vitamin D that is active at physiologic concentrations.</a:t>
            </a:r>
          </a:p>
          <a:p>
            <a:pPr algn="l" rtl="0"/>
            <a:r>
              <a:rPr lang="en-US" sz="2400" dirty="0" smtClean="0"/>
              <a:t>The 1α-hydroxylase activity is stimulated by </a:t>
            </a:r>
            <a:r>
              <a:rPr lang="en-US" sz="2400" u="sng" dirty="0" smtClean="0"/>
              <a:t>PTH, low serum concentrations of phosphate or calcium, vitamin D deficiency, </a:t>
            </a:r>
            <a:r>
              <a:rPr lang="en-US" sz="2400" u="sng" dirty="0" err="1" smtClean="0"/>
              <a:t>calcitonin</a:t>
            </a:r>
            <a:r>
              <a:rPr lang="en-US" sz="2400" u="sng" dirty="0" smtClean="0"/>
              <a:t>, growth hormone, </a:t>
            </a:r>
            <a:r>
              <a:rPr lang="en-US" sz="2400" u="sng" dirty="0" err="1" smtClean="0"/>
              <a:t>prolactin</a:t>
            </a:r>
            <a:r>
              <a:rPr lang="en-US" sz="2400" u="sng" dirty="0" smtClean="0"/>
              <a:t>, and estrogen</a:t>
            </a:r>
          </a:p>
          <a:p>
            <a:pPr algn="l" rtl="0"/>
            <a:r>
              <a:rPr lang="en-US" sz="2400" dirty="0" smtClean="0"/>
              <a:t> The activity of 1α-hydroxylase is feedback-inhibited by 1,25(OH)2D3, </a:t>
            </a:r>
            <a:r>
              <a:rPr lang="en-US" sz="2400" dirty="0" err="1" smtClean="0"/>
              <a:t>hypercalcemia</a:t>
            </a:r>
            <a:r>
              <a:rPr lang="en-US" sz="2400" dirty="0" smtClean="0"/>
              <a:t>, high phosphate and </a:t>
            </a:r>
            <a:r>
              <a:rPr lang="en-US" sz="2400" dirty="0" err="1" smtClean="0"/>
              <a:t>hypoparathyroidism</a:t>
            </a:r>
            <a:r>
              <a:rPr lang="en-US" sz="2400" dirty="0" smtClean="0"/>
              <a:t>.</a:t>
            </a:r>
          </a:p>
          <a:p>
            <a:pPr algn="l" rtl="0"/>
            <a:endParaRPr lang="ar-SA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1,25(OH)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D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 increases serum concentrations of calcium and phosphate </a:t>
            </a:r>
            <a:br>
              <a:rPr lang="en-US" sz="3200" dirty="0" smtClean="0"/>
            </a:br>
            <a:endParaRPr lang="ar-S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>
              <a:buFont typeface="Wingdings" pitchFamily="2" charset="2"/>
              <a:buChar char="§"/>
            </a:pPr>
            <a:r>
              <a:rPr lang="en-US" sz="2400" dirty="0" smtClean="0"/>
              <a:t>1,25(OH)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D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 increases the absorption of calcium and phosphate from the gut via active transport by calcium-binding proteins.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sz="2400" dirty="0" smtClean="0"/>
              <a:t>Together with PTH, it stimulates bone </a:t>
            </a:r>
            <a:r>
              <a:rPr lang="en-US" sz="2400" dirty="0" err="1" smtClean="0"/>
              <a:t>resorption</a:t>
            </a:r>
            <a:r>
              <a:rPr lang="en-US" sz="2400" dirty="0" smtClean="0"/>
              <a:t> by </a:t>
            </a:r>
            <a:r>
              <a:rPr lang="en-US" sz="2400" dirty="0" err="1" smtClean="0"/>
              <a:t>osteoclasts</a:t>
            </a:r>
            <a:r>
              <a:rPr lang="en-US" sz="2400" dirty="0" smtClean="0"/>
              <a:t>.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sz="2400" dirty="0" smtClean="0"/>
              <a:t>These effects increase serum calcium and phosphate concentrations.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sz="2400" dirty="0" smtClean="0"/>
              <a:t>Low 1,25(OH)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D</a:t>
            </a:r>
            <a:r>
              <a:rPr lang="en-US" sz="2400" baseline="-25000" dirty="0" smtClean="0"/>
              <a:t>3 </a:t>
            </a:r>
            <a:r>
              <a:rPr lang="en-US" sz="2400" dirty="0" smtClean="0"/>
              <a:t>causes abnormal mineralization of newly formed </a:t>
            </a:r>
            <a:r>
              <a:rPr lang="en-US" sz="2400" dirty="0" err="1" smtClean="0"/>
              <a:t>osteoid</a:t>
            </a:r>
            <a:r>
              <a:rPr lang="en-US" sz="2400" dirty="0" smtClean="0"/>
              <a:t>. 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sz="2400" dirty="0" smtClean="0"/>
              <a:t>This is a result of low calcium and phosphate availability and reduced </a:t>
            </a:r>
            <a:r>
              <a:rPr lang="en-US" sz="2400" dirty="0" err="1" smtClean="0"/>
              <a:t>osteoblast</a:t>
            </a:r>
            <a:r>
              <a:rPr lang="en-US" sz="2400" dirty="0" smtClean="0"/>
              <a:t> function, which result in rickets (in infants and children) or </a:t>
            </a:r>
            <a:r>
              <a:rPr lang="en-US" sz="2400" dirty="0" err="1" smtClean="0"/>
              <a:t>osteomalacia</a:t>
            </a:r>
            <a:r>
              <a:rPr lang="en-US" sz="2400" dirty="0" smtClean="0"/>
              <a:t> (in adults). </a:t>
            </a:r>
          </a:p>
          <a:p>
            <a:endParaRPr lang="ar-SA" dirty="0" smtClean="0"/>
          </a:p>
          <a:p>
            <a:pPr algn="l" rtl="0"/>
            <a:endParaRPr lang="ar-SA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hormones that affect calcium metabolism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400" dirty="0" smtClean="0"/>
              <a:t>Several hormones whose primary action is not related to calcium regulation directly or indirectly affect calcium homeostasis and skeletal metabolism.</a:t>
            </a:r>
          </a:p>
          <a:p>
            <a:pPr algn="l" rtl="0">
              <a:buNone/>
            </a:pPr>
            <a:r>
              <a:rPr lang="en-US" sz="2400" dirty="0" smtClean="0"/>
              <a:t>1. Thyroid hormone stimulates </a:t>
            </a:r>
            <a:r>
              <a:rPr lang="en-US" sz="2400" dirty="0" err="1" smtClean="0"/>
              <a:t>osteoclast</a:t>
            </a:r>
            <a:r>
              <a:rPr lang="en-US" sz="2400" dirty="0" smtClean="0"/>
              <a:t>-mediated </a:t>
            </a:r>
            <a:r>
              <a:rPr lang="en-US" sz="2400" dirty="0" err="1" smtClean="0"/>
              <a:t>resorption</a:t>
            </a:r>
            <a:r>
              <a:rPr lang="en-US" sz="2400" dirty="0" smtClean="0"/>
              <a:t> of bone.</a:t>
            </a:r>
          </a:p>
          <a:p>
            <a:pPr algn="l" rtl="0">
              <a:buNone/>
            </a:pPr>
            <a:r>
              <a:rPr lang="en-US" sz="2400" dirty="0" smtClean="0"/>
              <a:t>2. Estrogen in women and testosterone in men, increase </a:t>
            </a:r>
            <a:r>
              <a:rPr lang="en-US" sz="2400" dirty="0" err="1" smtClean="0"/>
              <a:t>osteoblast</a:t>
            </a:r>
            <a:r>
              <a:rPr lang="en-US" sz="2400" dirty="0" smtClean="0"/>
              <a:t> and decrease </a:t>
            </a:r>
            <a:r>
              <a:rPr lang="en-US" sz="2400" dirty="0" err="1" smtClean="0"/>
              <a:t>osteoclast</a:t>
            </a:r>
            <a:r>
              <a:rPr lang="en-US" sz="2400" dirty="0" smtClean="0"/>
              <a:t> function. They also decrease renal calcium and phosphate excretion and intestinal calcium excretion.</a:t>
            </a:r>
          </a:p>
          <a:p>
            <a:pPr algn="l" rtl="0">
              <a:buNone/>
            </a:pPr>
            <a:endParaRPr lang="ar-SA" sz="24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Hypercalcemia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err="1" smtClean="0"/>
              <a:t>Hypercalcemia</a:t>
            </a:r>
            <a:r>
              <a:rPr lang="en-US" dirty="0" smtClean="0"/>
              <a:t> is the state of blood calcium levels above the expected normal range.</a:t>
            </a:r>
          </a:p>
          <a:p>
            <a:pPr algn="l" rtl="0"/>
            <a:r>
              <a:rPr lang="en-US" dirty="0" smtClean="0"/>
              <a:t> Two conditions account for up to 90% of cases: primary hyperparathyroidism and malignancy.</a:t>
            </a:r>
          </a:p>
          <a:p>
            <a:pPr algn="l" rtl="0"/>
            <a:r>
              <a:rPr lang="en-US" dirty="0" err="1" smtClean="0"/>
              <a:t>Hypercalcaemia</a:t>
            </a:r>
            <a:r>
              <a:rPr lang="en-US" dirty="0" smtClean="0"/>
              <a:t> is often clinically silent and discovered incidentally when calcium is measured as part of a biochemical profile. </a:t>
            </a:r>
          </a:p>
          <a:p>
            <a:pPr algn="l" rtl="0"/>
            <a:endParaRPr lang="ar-SA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SCContent\0723433410\graphics\fullsize\M33410-024-f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420" y="1454662"/>
            <a:ext cx="8720298" cy="34030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Malignant disease as a cause of </a:t>
            </a:r>
            <a:r>
              <a:rPr lang="en-US" dirty="0" err="1" smtClean="0"/>
              <a:t>hypercalcemia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rtl="0"/>
            <a:r>
              <a:rPr lang="en-US" sz="2400" dirty="0" smtClean="0"/>
              <a:t>This is a very common cause of </a:t>
            </a:r>
            <a:r>
              <a:rPr lang="en-US" sz="2400" dirty="0" err="1" smtClean="0"/>
              <a:t>hypercalcaemia</a:t>
            </a:r>
            <a:r>
              <a:rPr lang="en-US" sz="2400" dirty="0" smtClean="0"/>
              <a:t>, particularly in patients in hospital.</a:t>
            </a:r>
          </a:p>
          <a:p>
            <a:pPr algn="l" rtl="0"/>
            <a:r>
              <a:rPr lang="en-US" sz="2400" dirty="0" smtClean="0"/>
              <a:t>There may or may not be obvious metastases in bone.</a:t>
            </a:r>
          </a:p>
          <a:p>
            <a:pPr algn="l" rtl="0"/>
            <a:r>
              <a:rPr lang="en-US" sz="2400" dirty="0" smtClean="0"/>
              <a:t>With most solid </a:t>
            </a:r>
            <a:r>
              <a:rPr lang="en-US" sz="2400" dirty="0" err="1" smtClean="0"/>
              <a:t>tumours</a:t>
            </a:r>
            <a:r>
              <a:rPr lang="en-US" sz="2400" dirty="0" smtClean="0"/>
              <a:t>, it is due to the secretion by the </a:t>
            </a:r>
            <a:r>
              <a:rPr lang="en-US" sz="2400" dirty="0" err="1" smtClean="0"/>
              <a:t>tumour</a:t>
            </a:r>
            <a:r>
              <a:rPr lang="en-US" sz="2400" dirty="0" smtClean="0"/>
              <a:t> of PTH-related peptide (</a:t>
            </a:r>
            <a:r>
              <a:rPr lang="en-US" sz="2400" dirty="0" err="1" smtClean="0"/>
              <a:t>PTHrP</a:t>
            </a:r>
            <a:r>
              <a:rPr lang="en-US" sz="2400" dirty="0" smtClean="0"/>
              <a:t>). </a:t>
            </a:r>
          </a:p>
          <a:p>
            <a:pPr algn="l" rtl="0"/>
            <a:r>
              <a:rPr lang="en-US" sz="2400" dirty="0" smtClean="0"/>
              <a:t>This is a peptide having some N-terminal amino acid sequence homology with PTH.</a:t>
            </a:r>
          </a:p>
          <a:p>
            <a:pPr algn="l" rtl="0"/>
            <a:r>
              <a:rPr lang="en-US" sz="2400" dirty="0" smtClean="0"/>
              <a:t>Because </a:t>
            </a:r>
            <a:r>
              <a:rPr lang="en-US" sz="2400" dirty="0" err="1" smtClean="0"/>
              <a:t>PTHrP</a:t>
            </a:r>
            <a:r>
              <a:rPr lang="en-US" sz="2400" dirty="0" smtClean="0"/>
              <a:t> shares the N-terminal sequence homology with PTH, it acts similarly and can cause </a:t>
            </a:r>
            <a:r>
              <a:rPr lang="en-US" sz="2400" dirty="0" err="1" smtClean="0"/>
              <a:t>hypercalcemia</a:t>
            </a:r>
            <a:endParaRPr lang="en-US" sz="2400" dirty="0" smtClean="0"/>
          </a:p>
          <a:p>
            <a:pPr algn="l" rtl="0"/>
            <a:r>
              <a:rPr lang="en-US" sz="2400" dirty="0" smtClean="0"/>
              <a:t>Other </a:t>
            </a:r>
            <a:r>
              <a:rPr lang="en-US" sz="2400" dirty="0" err="1" smtClean="0"/>
              <a:t>humoral</a:t>
            </a:r>
            <a:r>
              <a:rPr lang="en-US" sz="2400" dirty="0" smtClean="0"/>
              <a:t> factors can also cause </a:t>
            </a:r>
            <a:r>
              <a:rPr lang="en-US" sz="2400" dirty="0" err="1" smtClean="0"/>
              <a:t>hypercalcemia</a:t>
            </a:r>
            <a:r>
              <a:rPr lang="en-US" sz="2400" dirty="0" smtClean="0"/>
              <a:t> such as transforming growth factors, prostaglandins and, particularly in </a:t>
            </a:r>
            <a:r>
              <a:rPr lang="en-US" sz="2400" dirty="0" err="1" smtClean="0"/>
              <a:t>haematological</a:t>
            </a:r>
            <a:r>
              <a:rPr lang="en-US" sz="2400" dirty="0" smtClean="0"/>
              <a:t> malignancies, </a:t>
            </a:r>
            <a:r>
              <a:rPr lang="en-US" sz="2400" dirty="0" err="1" smtClean="0"/>
              <a:t>osteoclast</a:t>
            </a:r>
            <a:r>
              <a:rPr lang="en-US" sz="2400" dirty="0" smtClean="0"/>
              <a:t>-activating cytokines .</a:t>
            </a:r>
          </a:p>
          <a:p>
            <a:pPr algn="l" rtl="0"/>
            <a:r>
              <a:rPr lang="en-US" sz="2400" dirty="0" smtClean="0"/>
              <a:t>As one would expect, </a:t>
            </a:r>
            <a:r>
              <a:rPr lang="en-US" sz="2400" dirty="0" err="1" smtClean="0"/>
              <a:t>PTHrP</a:t>
            </a:r>
            <a:r>
              <a:rPr lang="en-US" sz="2400" dirty="0" smtClean="0"/>
              <a:t>-mediated </a:t>
            </a:r>
            <a:r>
              <a:rPr lang="en-US" sz="2400" dirty="0" err="1" smtClean="0"/>
              <a:t>hypercalcemia</a:t>
            </a:r>
            <a:r>
              <a:rPr lang="en-US" sz="2400" dirty="0" smtClean="0"/>
              <a:t> is associated with a low concentration of PTH.</a:t>
            </a:r>
          </a:p>
          <a:p>
            <a:pPr algn="l" rtl="0"/>
            <a:endParaRPr lang="en-US" sz="2400" dirty="0" smtClean="0"/>
          </a:p>
          <a:p>
            <a:pPr algn="l" rtl="0"/>
            <a:endParaRPr lang="en-US" sz="2400" dirty="0" smtClean="0"/>
          </a:p>
          <a:p>
            <a:pPr algn="l" rtl="0"/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en-US" dirty="0" err="1" smtClean="0"/>
              <a:t>Hypercalcemia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2. Primary hyperparathyroidism </a:t>
            </a:r>
            <a:br>
              <a:rPr lang="en-US" dirty="0" smtClean="0"/>
            </a:b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l" rtl="0"/>
            <a:r>
              <a:rPr lang="en-US" dirty="0" smtClean="0"/>
              <a:t>Primary hyperparathyroidism is the most common cause of </a:t>
            </a:r>
            <a:r>
              <a:rPr lang="en-US" dirty="0" err="1" smtClean="0"/>
              <a:t>hypercalcemia</a:t>
            </a:r>
            <a:r>
              <a:rPr lang="en-US" dirty="0" smtClean="0"/>
              <a:t> in the outpatient setting.</a:t>
            </a:r>
          </a:p>
          <a:p>
            <a:pPr algn="l" rtl="0"/>
            <a:r>
              <a:rPr lang="en-US" dirty="0" smtClean="0"/>
              <a:t>It can occur at any age and affects both men and women but is most common in</a:t>
            </a:r>
            <a:r>
              <a:rPr lang="en-US" b="1" dirty="0" smtClean="0"/>
              <a:t> post-menopausal women.</a:t>
            </a:r>
          </a:p>
          <a:p>
            <a:pPr algn="l" rtl="0"/>
            <a:r>
              <a:rPr lang="en-US" dirty="0" smtClean="0"/>
              <a:t>The term primary indicates that the physiologic defect lies with the parathyroid glands themselves.</a:t>
            </a:r>
          </a:p>
          <a:p>
            <a:pPr algn="l" rtl="0"/>
            <a:r>
              <a:rPr lang="en-US" dirty="0" smtClean="0"/>
              <a:t>It is usually due to </a:t>
            </a:r>
            <a:r>
              <a:rPr lang="en-US" b="1" dirty="0" smtClean="0"/>
              <a:t>a parathyroid adenoma</a:t>
            </a:r>
            <a:r>
              <a:rPr lang="en-US" dirty="0" smtClean="0"/>
              <a:t>, less often to diffuse hyperplasia of the glands, and only rarely to parathyroid carcinoma </a:t>
            </a:r>
            <a:endParaRPr lang="ar-SA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en-US" dirty="0" smtClean="0"/>
              <a:t>Primary hyperparathyroidism</a:t>
            </a:r>
            <a:br>
              <a:rPr lang="en-US" dirty="0" smtClean="0"/>
            </a:br>
            <a:r>
              <a:rPr lang="en-US" dirty="0" smtClean="0"/>
              <a:t>Result of biochemical investigations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/>
              <a:t> an individual with primary HPT would be expected to have:</a:t>
            </a:r>
          </a:p>
          <a:p>
            <a:pPr algn="l" rtl="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hypercalcemia</a:t>
            </a:r>
            <a:r>
              <a:rPr lang="en-US" dirty="0" smtClean="0"/>
              <a:t> (ideally measured as ionized calcium). </a:t>
            </a:r>
          </a:p>
          <a:p>
            <a:pPr algn="l" rtl="0">
              <a:buNone/>
            </a:pPr>
            <a:r>
              <a:rPr lang="en-US" dirty="0" smtClean="0"/>
              <a:t>2. Elevated or inappropriately normal PTH.</a:t>
            </a:r>
          </a:p>
          <a:p>
            <a:pPr algn="l" rtl="0">
              <a:buNone/>
            </a:pPr>
            <a:r>
              <a:rPr lang="en-US" dirty="0" smtClean="0"/>
              <a:t>3.  increased urinary calcium excretion.</a:t>
            </a:r>
          </a:p>
          <a:p>
            <a:pPr algn="l" rtl="0">
              <a:buNone/>
            </a:pPr>
            <a:r>
              <a:rPr lang="en-US" dirty="0" smtClean="0"/>
              <a:t> 4. </a:t>
            </a:r>
            <a:r>
              <a:rPr lang="en-US" dirty="0" err="1" smtClean="0"/>
              <a:t>hypophosphatemia</a:t>
            </a:r>
            <a:endParaRPr lang="ar-SA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1415</Words>
  <Application>Microsoft Office PowerPoint</Application>
  <PresentationFormat>On-screen Show (4:3)</PresentationFormat>
  <Paragraphs>112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Calcium and phosphate homeostasis </vt:lpstr>
      <vt:lpstr>Introduction</vt:lpstr>
      <vt:lpstr>Functions of calcium</vt:lpstr>
      <vt:lpstr>Calcium and bone</vt:lpstr>
      <vt:lpstr>Alkaline phosphatase and bone formation</vt:lpstr>
      <vt:lpstr>Plasma calcium</vt:lpstr>
      <vt:lpstr>Slide 7</vt:lpstr>
      <vt:lpstr>Important note</vt:lpstr>
      <vt:lpstr>Alkalosis and ionized calcium concentration</vt:lpstr>
      <vt:lpstr>Effect of albumin on calcium concentration</vt:lpstr>
      <vt:lpstr>“Corrected” plasma calcium concentration</vt:lpstr>
      <vt:lpstr>Equation for calculating corrected calcium concentration</vt:lpstr>
      <vt:lpstr>Calcium regulating hormones</vt:lpstr>
      <vt:lpstr> Parathyroid hormone (PTH) Parathyroid hormone responds to changes in ionized calcium and phosphate </vt:lpstr>
      <vt:lpstr>Slide 15</vt:lpstr>
      <vt:lpstr>Parathyroid hormone</vt:lpstr>
      <vt:lpstr>Slide 17</vt:lpstr>
      <vt:lpstr>Slide 18</vt:lpstr>
      <vt:lpstr>Slide 19</vt:lpstr>
      <vt:lpstr>Vitamin D</vt:lpstr>
      <vt:lpstr>Slide 21</vt:lpstr>
      <vt:lpstr>Vitamin D synthesis 1. Synthesis of vitamin D3</vt:lpstr>
      <vt:lpstr>2. Hydroxylation at carbon 25 in the liver</vt:lpstr>
      <vt:lpstr>Hydroxylation at carbon 1 in the kidneys </vt:lpstr>
      <vt:lpstr> 1,25(OH)2D3 increases serum concentrations of calcium and phosphate  </vt:lpstr>
      <vt:lpstr>Other hormones that affect calcium metabolism</vt:lpstr>
      <vt:lpstr>Hypercalcemia</vt:lpstr>
      <vt:lpstr>Slide 28</vt:lpstr>
      <vt:lpstr>Malignant disease as a cause of hypercalcemia</vt:lpstr>
      <vt:lpstr>Hypercalcemia 2. Primary hyperparathyroidism  </vt:lpstr>
      <vt:lpstr>Primary hyperparathyroidism Result of biochemical investigations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Calcium and phosphate homeostasis</dc:title>
  <dc:creator>Mahmoud</dc:creator>
  <cp:lastModifiedBy>Mahmoud</cp:lastModifiedBy>
  <cp:revision>51</cp:revision>
  <dcterms:created xsi:type="dcterms:W3CDTF">2010-05-27T12:16:38Z</dcterms:created>
  <dcterms:modified xsi:type="dcterms:W3CDTF">2010-05-29T03:45:18Z</dcterms:modified>
</cp:coreProperties>
</file>